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13"/>
  </p:notesMasterIdLst>
  <p:handoutMasterIdLst>
    <p:handoutMasterId r:id="rId14"/>
  </p:handoutMasterIdLst>
  <p:sldIdLst>
    <p:sldId id="288" r:id="rId2"/>
    <p:sldId id="275" r:id="rId3"/>
    <p:sldId id="277" r:id="rId4"/>
    <p:sldId id="276" r:id="rId5"/>
    <p:sldId id="279" r:id="rId6"/>
    <p:sldId id="282" r:id="rId7"/>
    <p:sldId id="289" r:id="rId8"/>
    <p:sldId id="280" r:id="rId9"/>
    <p:sldId id="281" r:id="rId10"/>
    <p:sldId id="291" r:id="rId11"/>
    <p:sldId id="293" r:id="rId12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>
          <p15:clr>
            <a:srgbClr val="A4A3A4"/>
          </p15:clr>
        </p15:guide>
        <p15:guide id="2" pos="288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944" autoAdjust="0"/>
    <p:restoredTop sz="76229" autoAdjust="0"/>
  </p:normalViewPr>
  <p:slideViewPr>
    <p:cSldViewPr snapToGrid="0" showGuides="1">
      <p:cViewPr varScale="1">
        <p:scale>
          <a:sx n="93" d="100"/>
          <a:sy n="93" d="100"/>
        </p:scale>
        <p:origin x="200" y="872"/>
      </p:cViewPr>
      <p:guideLst>
        <p:guide orient="horz" pos="2162"/>
        <p:guide pos="28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8" d="100"/>
          <a:sy n="88" d="100"/>
        </p:scale>
        <p:origin x="-2310" y="-12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45904C4-010F-4896-9D22-0FDDB5A0FF93}" type="datetimeFigureOut">
              <a:rPr lang="en-US" smtClean="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pPr/>
              <a:t>10/27/19</a:t>
            </a:fld>
            <a:endParaRPr lang="en-US" dirty="0">
              <a:solidFill>
                <a:schemeClr val="bg1">
                  <a:lumMod val="6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Distribution Statement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899D1F1-6DC0-4977-808C-FD0BF7AD2565}" type="slidenum">
              <a:rPr lang="en-US" smtClean="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pPr/>
              <a:t>‹#›</a:t>
            </a:fld>
            <a:endParaRPr lang="en-US" dirty="0">
              <a:solidFill>
                <a:schemeClr val="bg1">
                  <a:lumMod val="6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6" name="Picture 6" descr="TITLE-HEADER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5787" y="-77470"/>
            <a:ext cx="1582209" cy="1084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5924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fld id="{92715C0D-0E45-40B4-BE1B-664AAA8E6B7F}" type="datetimeFigureOut">
              <a:rPr lang="en-US" smtClean="0"/>
              <a:pPr/>
              <a:t>10/27/19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895350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648200"/>
            <a:ext cx="5608320" cy="395097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 dirty="0"/>
              <a:t>Distribution Statement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fld id="{639B577F-6036-4BCD-9021-A736CBC2873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6" descr="TITLE-HEADER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87" y="-77470"/>
            <a:ext cx="1582209" cy="1084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8633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ahoma" pitchFamily="34" charset="0"/>
        <a:ea typeface="Tahoma" pitchFamily="34" charset="0"/>
        <a:cs typeface="Tahoma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ahoma" pitchFamily="34" charset="0"/>
        <a:ea typeface="Tahoma" pitchFamily="34" charset="0"/>
        <a:cs typeface="Tahoma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ahoma" pitchFamily="34" charset="0"/>
        <a:ea typeface="Tahoma" pitchFamily="34" charset="0"/>
        <a:cs typeface="Tahoma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ahoma" pitchFamily="34" charset="0"/>
        <a:ea typeface="Tahoma" pitchFamily="34" charset="0"/>
        <a:cs typeface="Tahoma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ahoma" pitchFamily="34" charset="0"/>
        <a:ea typeface="Tahoma" pitchFamily="34" charset="0"/>
        <a:cs typeface="Tahoma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2625" y="1456511"/>
            <a:ext cx="7772400" cy="457200"/>
          </a:xfrm>
        </p:spPr>
        <p:txBody>
          <a:bodyPr anchor="b" anchorCtr="0"/>
          <a:lstStyle>
            <a:lvl1pPr algn="ctr">
              <a:defRPr sz="2400" b="1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2057400"/>
            <a:ext cx="6400800" cy="1752600"/>
          </a:xfrm>
        </p:spPr>
        <p:txBody>
          <a:bodyPr/>
          <a:lstStyle>
            <a:lvl1pPr marL="0" indent="0" algn="ctr">
              <a:buNone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add briefer names</a:t>
            </a:r>
          </a:p>
        </p:txBody>
      </p:sp>
      <p:cxnSp>
        <p:nvCxnSpPr>
          <p:cNvPr id="7" name="Straight Connector 6"/>
          <p:cNvCxnSpPr>
            <a:cxnSpLocks noChangeShapeType="1"/>
          </p:cNvCxnSpPr>
          <p:nvPr userDrawn="1"/>
        </p:nvCxnSpPr>
        <p:spPr bwMode="auto">
          <a:xfrm>
            <a:off x="381000" y="1979615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1375646" y="4049486"/>
            <a:ext cx="6393425" cy="720221"/>
          </a:xfrm>
        </p:spPr>
        <p:txBody>
          <a:bodyPr/>
          <a:lstStyle>
            <a:lvl1pPr algn="ctr" eaLnBrk="1" hangingPunct="1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eaLnBrk="1" hangingPunct="1"/>
            <a:r>
              <a:rPr lang="en-US" dirty="0">
                <a:latin typeface="Tahoma" charset="0"/>
              </a:rPr>
              <a:t>Click to edit “Briefing prepared for”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740025" y="4790048"/>
            <a:ext cx="3657599" cy="322825"/>
          </a:xfrm>
        </p:spPr>
        <p:txBody>
          <a:bodyPr/>
          <a:lstStyle>
            <a:lvl1pPr algn="ctr" eaLnBrk="1" hangingPunct="1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eaLnBrk="1" hangingPunct="1"/>
            <a:r>
              <a:rPr lang="en-US" dirty="0">
                <a:latin typeface="Tahoma" charset="0"/>
              </a:rPr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349861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Four_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3"/>
          </p:nvPr>
        </p:nvSpPr>
        <p:spPr>
          <a:xfrm>
            <a:off x="457202" y="1066800"/>
            <a:ext cx="4033159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4"/>
          </p:nvPr>
        </p:nvSpPr>
        <p:spPr>
          <a:xfrm>
            <a:off x="4645481" y="1066800"/>
            <a:ext cx="4117523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5"/>
          </p:nvPr>
        </p:nvSpPr>
        <p:spPr>
          <a:xfrm>
            <a:off x="4645477" y="3521528"/>
            <a:ext cx="4117523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6"/>
          </p:nvPr>
        </p:nvSpPr>
        <p:spPr>
          <a:xfrm>
            <a:off x="454481" y="3529693"/>
            <a:ext cx="4033159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>
            <a:cxnSpLocks noChangeShapeType="1"/>
          </p:cNvCxnSpPr>
          <p:nvPr userDrawn="1"/>
        </p:nvCxnSpPr>
        <p:spPr bwMode="auto">
          <a:xfrm>
            <a:off x="381000" y="840101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381000" y="75854"/>
            <a:ext cx="7143750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495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lide_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2514600"/>
            <a:ext cx="7772400" cy="914400"/>
          </a:xfrm>
        </p:spPr>
        <p:txBody>
          <a:bodyPr/>
          <a:lstStyle>
            <a:lvl1pPr algn="ctr">
              <a:defRPr sz="22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/>
          <p:cNvCxnSpPr>
            <a:cxnSpLocks noChangeShapeType="1"/>
          </p:cNvCxnSpPr>
          <p:nvPr userDrawn="1"/>
        </p:nvCxnSpPr>
        <p:spPr bwMode="auto">
          <a:xfrm>
            <a:off x="381000" y="3198815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4253680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lide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333500" y="6550026"/>
            <a:ext cx="6477000" cy="2984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2514600"/>
            <a:ext cx="7772400" cy="914400"/>
          </a:xfrm>
        </p:spPr>
        <p:txBody>
          <a:bodyPr/>
          <a:lstStyle>
            <a:lvl1pPr algn="ctr">
              <a:defRPr sz="22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/>
          <p:cNvCxnSpPr>
            <a:cxnSpLocks noChangeShapeType="1"/>
          </p:cNvCxnSpPr>
          <p:nvPr userDrawn="1"/>
        </p:nvCxnSpPr>
        <p:spPr bwMode="auto">
          <a:xfrm>
            <a:off x="381000" y="3198815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352798"/>
            <a:ext cx="7772400" cy="465138"/>
          </a:xfrm>
        </p:spPr>
        <p:txBody>
          <a:bodyPr/>
          <a:lstStyle>
            <a:lvl1pPr algn="ctr"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234112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333500" y="6550026"/>
            <a:ext cx="6477000" cy="2984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7225" y="4329372"/>
            <a:ext cx="7772400" cy="1461828"/>
          </a:xfrm>
        </p:spPr>
        <p:txBody>
          <a:bodyPr anchor="t"/>
          <a:lstStyle>
            <a:lvl1pPr algn="l">
              <a:defRPr sz="2400" b="1" baseline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/>
          <p:cNvCxnSpPr>
            <a:cxnSpLocks noChangeShapeType="1"/>
          </p:cNvCxnSpPr>
          <p:nvPr userDrawn="1"/>
        </p:nvCxnSpPr>
        <p:spPr bwMode="auto">
          <a:xfrm>
            <a:off x="381000" y="4341815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69472" y="2954111"/>
            <a:ext cx="7772400" cy="1379538"/>
          </a:xfrm>
        </p:spPr>
        <p:txBody>
          <a:bodyPr anchor="b"/>
          <a:lstStyle>
            <a:lvl1pPr algn="l"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9437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333500" y="6550026"/>
            <a:ext cx="6477000" cy="2984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Content Placeholder 10"/>
          <p:cNvSpPr>
            <a:spLocks noGrp="1"/>
          </p:cNvSpPr>
          <p:nvPr>
            <p:ph sz="quarter" idx="13"/>
          </p:nvPr>
        </p:nvSpPr>
        <p:spPr>
          <a:xfrm>
            <a:off x="419100" y="1143000"/>
            <a:ext cx="8305800" cy="5334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/>
            </a:lvl2pPr>
            <a:lvl3pPr marL="1143000" indent="-228600">
              <a:buFont typeface="Arial" pitchFamily="34" charset="0"/>
              <a:buChar char="•"/>
              <a:defRPr sz="1400"/>
            </a:lvl3pPr>
            <a:lvl4pPr marL="1600200" indent="-228600">
              <a:buFont typeface="Arial" pitchFamily="34" charset="0"/>
              <a:buChar char="•"/>
              <a:defRPr sz="1300"/>
            </a:lvl4pPr>
            <a:lvl5pPr marL="2057400" indent="-228600">
              <a:buFont typeface="Arial" pitchFamily="34" charset="0"/>
              <a:buChar char="•"/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622425" y="151418"/>
            <a:ext cx="7140575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/>
          <p:cNvCxnSpPr>
            <a:cxnSpLocks noChangeShapeType="1"/>
          </p:cNvCxnSpPr>
          <p:nvPr userDrawn="1"/>
        </p:nvCxnSpPr>
        <p:spPr bwMode="auto">
          <a:xfrm>
            <a:off x="381000" y="840101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871907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_and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333500" y="6550026"/>
            <a:ext cx="6477000" cy="2984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cxnSp>
        <p:nvCxnSpPr>
          <p:cNvPr id="6" name="Straight Connector 5"/>
          <p:cNvCxnSpPr>
            <a:cxnSpLocks noChangeShapeType="1"/>
          </p:cNvCxnSpPr>
          <p:nvPr userDrawn="1"/>
        </p:nvCxnSpPr>
        <p:spPr bwMode="auto">
          <a:xfrm>
            <a:off x="381000" y="840101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622425" y="151418"/>
            <a:ext cx="7140575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63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Two_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333500" y="6550026"/>
            <a:ext cx="6477000" cy="2984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/>
              <a:t>Distribution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066800"/>
            <a:ext cx="8305800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4"/>
          </p:nvPr>
        </p:nvSpPr>
        <p:spPr>
          <a:xfrm>
            <a:off x="457200" y="3581400"/>
            <a:ext cx="8305800" cy="23622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>
            <a:cxnSpLocks noChangeShapeType="1"/>
          </p:cNvCxnSpPr>
          <p:nvPr userDrawn="1"/>
        </p:nvCxnSpPr>
        <p:spPr bwMode="auto">
          <a:xfrm>
            <a:off x="381000" y="840101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619250" y="151418"/>
            <a:ext cx="7143750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82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066800"/>
            <a:ext cx="4038600" cy="4953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4"/>
          </p:nvPr>
        </p:nvSpPr>
        <p:spPr>
          <a:xfrm>
            <a:off x="4648200" y="1066800"/>
            <a:ext cx="4038600" cy="4953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>
            <a:cxnSpLocks noChangeShapeType="1"/>
          </p:cNvCxnSpPr>
          <p:nvPr userDrawn="1"/>
        </p:nvCxnSpPr>
        <p:spPr bwMode="auto">
          <a:xfrm>
            <a:off x="381000" y="840101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622424" y="151418"/>
            <a:ext cx="7140575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958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Three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066800"/>
            <a:ext cx="2667000" cy="4953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4"/>
          </p:nvPr>
        </p:nvSpPr>
        <p:spPr>
          <a:xfrm>
            <a:off x="3276600" y="1066800"/>
            <a:ext cx="2667000" cy="4953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5"/>
          </p:nvPr>
        </p:nvSpPr>
        <p:spPr>
          <a:xfrm>
            <a:off x="6096000" y="1066800"/>
            <a:ext cx="2667000" cy="4953000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>
              <a:buFont typeface="Arial" pitchFamily="34" charset="0"/>
              <a:buChar char="•"/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1143000" indent="-228600">
              <a:buFont typeface="Arial" pitchFamily="34" charset="0"/>
              <a:buChar char="•"/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 marL="16002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 marL="2057400" indent="-228600">
              <a:buFont typeface="Arial" pitchFamily="34" charset="0"/>
              <a:buChar char="•"/>
              <a:defRPr sz="13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9" name="Straight Connector 8"/>
          <p:cNvCxnSpPr>
            <a:cxnSpLocks noChangeShapeType="1"/>
          </p:cNvCxnSpPr>
          <p:nvPr userDrawn="1"/>
        </p:nvCxnSpPr>
        <p:spPr bwMode="auto">
          <a:xfrm>
            <a:off x="381000" y="840101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1622854" y="151418"/>
            <a:ext cx="7140146" cy="612648"/>
          </a:xfrm>
        </p:spPr>
        <p:txBody>
          <a:bodyPr>
            <a:normAutofit/>
          </a:bodyPr>
          <a:lstStyle>
            <a:lvl1pPr algn="l">
              <a:defRPr sz="2400" b="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187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81000" y="1219200"/>
            <a:ext cx="83820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02430" y="6553200"/>
            <a:ext cx="762000" cy="29210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aseline="0">
                <a:solidFill>
                  <a:srgbClr val="898989"/>
                </a:solidFill>
                <a:latin typeface="Tahoma" charset="0"/>
              </a:defRPr>
            </a:lvl1pPr>
          </a:lstStyle>
          <a:p>
            <a:pPr>
              <a:defRPr/>
            </a:pPr>
            <a:fld id="{231CC523-8BC6-4921-807A-66BD262F34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3" name="Title Placeholder 9"/>
          <p:cNvSpPr>
            <a:spLocks noGrp="1"/>
          </p:cNvSpPr>
          <p:nvPr>
            <p:ph type="title"/>
          </p:nvPr>
        </p:nvSpPr>
        <p:spPr bwMode="auto">
          <a:xfrm>
            <a:off x="381000" y="223116"/>
            <a:ext cx="7140575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94E2C-28A1-4ACF-BE1C-DC6E3E3FF6B4}" type="datetimeFigureOut">
              <a:rPr lang="en-US" smtClean="0"/>
              <a:t>10/27/19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2" r:id="rId3"/>
    <p:sldLayoutId id="2147483720" r:id="rId4"/>
    <p:sldLayoutId id="2147483721" r:id="rId5"/>
    <p:sldLayoutId id="2147483723" r:id="rId6"/>
    <p:sldLayoutId id="2147483725" r:id="rId7"/>
    <p:sldLayoutId id="2147483726" r:id="rId8"/>
    <p:sldLayoutId id="2147483729" r:id="rId9"/>
    <p:sldLayoutId id="2147483728" r:id="rId10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Tahoma" pitchFamily="34" charset="0"/>
          <a:ea typeface="+mj-ea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BA751D-D821-904F-A609-E56C3A5EC2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A35A9E-D5F2-8E4B-ACCB-D97C55E4FC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867" y="809341"/>
            <a:ext cx="8496707" cy="513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517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0A792-B156-6A4E-8783-FACC0DA736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7A72E0E-743D-8D42-8705-1D1D66B3BE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ABC: Different Attribution Methods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20EB45-F0C9-6246-92E0-0048781AE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6477" y="3464462"/>
            <a:ext cx="6038273" cy="32347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285263-96F8-6541-8113-424322A52E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6264" y="895928"/>
            <a:ext cx="7078518" cy="248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32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0A792-B156-6A4E-8783-FACC0DA736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7A72E0E-743D-8D42-8705-1D1D66B3BE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E9C4D67-16BC-744F-8B61-C491219B8220}"/>
              </a:ext>
            </a:extLst>
          </p:cNvPr>
          <p:cNvSpPr/>
          <p:nvPr/>
        </p:nvSpPr>
        <p:spPr>
          <a:xfrm>
            <a:off x="228600" y="1294963"/>
            <a:ext cx="87630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propose a novel attribution-based confidence (ABC) metric computed by importance sampling in the neighborhood of a high-dimensional input using relative feature attributions, and estimating conformance of the model. It does not require access to training data or additional calibration. 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empirically evaluate the ABC metric over MNIST and ImageNet datasets using </a:t>
            </a:r>
          </a:p>
          <a:p>
            <a:pPr marL="457200" indent="-457200">
              <a:buAutoNum type="alphaLcParenBoth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out-of-distribution data, </a:t>
            </a:r>
          </a:p>
          <a:p>
            <a:pPr marL="457200" indent="-457200">
              <a:buAutoNum type="alphaLcParenBoth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adversarial inputs generated using digital attacks such as FGSM, PGD, CW and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DeepFool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</a:p>
          <a:p>
            <a:pPr marL="457200" indent="-457200">
              <a:buAutoNum type="alphaLcParenBoth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physically-realizable adversarial patches and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LaVAN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attacks.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9128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E6FC5E-12D9-F748-9C42-B725434A4D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99DB91D-C6F2-A44C-B2FB-56915FC768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Attributions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86BDF4-0463-BA4E-B066-543B24544369}"/>
              </a:ext>
            </a:extLst>
          </p:cNvPr>
          <p:cNvSpPr/>
          <p:nvPr/>
        </p:nvSpPr>
        <p:spPr>
          <a:xfrm>
            <a:off x="116966" y="1055576"/>
            <a:ext cx="69945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Additive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feature attribution locally:  Boolean features - present or absent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1913E7E-3007-6648-8146-458A77789055}"/>
                  </a:ext>
                </a:extLst>
              </p:cNvPr>
              <p:cNvSpPr txBox="1"/>
              <p:nvPr/>
            </p:nvSpPr>
            <p:spPr>
              <a:xfrm>
                <a:off x="3021852" y="1575864"/>
                <a:ext cx="2062168" cy="292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b="0" dirty="0">
                    <a:latin typeface="Calibri" panose="020F0502020204030204" pitchFamily="34" charset="0"/>
                    <a:cs typeface="Calibri" panose="020F0502020204030204" pitchFamily="34" charset="0"/>
                  </a:rPr>
                  <a:t>g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+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1913E7E-3007-6648-8146-458A777890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1852" y="1575864"/>
                <a:ext cx="2062168" cy="292516"/>
              </a:xfrm>
              <a:prstGeom prst="rect">
                <a:avLst/>
              </a:prstGeom>
              <a:blipFill>
                <a:blip r:embed="rId2"/>
                <a:stretch>
                  <a:fillRect l="-6748" t="-145833" r="-1227" b="-220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BDBB76B5-0D6C-BF45-BF9A-22E83C8A6E62}"/>
              </a:ext>
            </a:extLst>
          </p:cNvPr>
          <p:cNvSpPr/>
          <p:nvPr/>
        </p:nvSpPr>
        <p:spPr>
          <a:xfrm>
            <a:off x="116966" y="2140568"/>
            <a:ext cx="81948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From cooperative game theory, we have classic equations to compute Shapley values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F165477-CC7F-0B44-A1EE-0BF655BA5431}"/>
                  </a:ext>
                </a:extLst>
              </p:cNvPr>
              <p:cNvSpPr txBox="1"/>
              <p:nvPr/>
            </p:nvSpPr>
            <p:spPr>
              <a:xfrm>
                <a:off x="1619250" y="2645322"/>
                <a:ext cx="5712911" cy="7132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⊆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\ {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}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!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𝐹</m:t>
                                      </m:r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!</m:t>
                              </m:r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!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</m:e>
                      </m:nary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∪{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}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∪{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}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 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F165477-CC7F-0B44-A1EE-0BF655BA54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9250" y="2645322"/>
                <a:ext cx="5712911" cy="713272"/>
              </a:xfrm>
              <a:prstGeom prst="rect">
                <a:avLst/>
              </a:prstGeom>
              <a:blipFill>
                <a:blip r:embed="rId3"/>
                <a:stretch>
                  <a:fillRect l="-2444" t="-133333" b="-184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6508D77-D05A-8142-A5AF-99FB7F66F061}"/>
                  </a:ext>
                </a:extLst>
              </p:cNvPr>
              <p:cNvSpPr txBox="1"/>
              <p:nvPr/>
            </p:nvSpPr>
            <p:spPr>
              <a:xfrm>
                <a:off x="43444" y="3593540"/>
                <a:ext cx="9027034" cy="1364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Local accuracy</a:t>
                </a:r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g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  [explanation model matches original model on the input]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Sensitivity</a:t>
                </a:r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=0⇒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Consistency</a:t>
                </a:r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: For any two models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\ 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</m:sSup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\ 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</m:sSup>
                          </m:e>
                        </m:d>
                      </m:e>
                    </m:d>
                  </m:oMath>
                </a14:m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 for all presence/absence of features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in , then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p>
                    </m:sSubSup>
                  </m:oMath>
                </a14:m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6508D77-D05A-8142-A5AF-99FB7F66F0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44" y="3593540"/>
                <a:ext cx="9027034" cy="1364220"/>
              </a:xfrm>
              <a:prstGeom prst="rect">
                <a:avLst/>
              </a:prstGeom>
              <a:blipFill>
                <a:blip r:embed="rId4"/>
                <a:stretch>
                  <a:fillRect l="-281" t="-1852" b="-37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7E61FC1-FE3E-6442-AE13-0A30DFF4FA5F}"/>
                  </a:ext>
                </a:extLst>
              </p:cNvPr>
              <p:cNvSpPr txBox="1"/>
              <p:nvPr/>
            </p:nvSpPr>
            <p:spPr>
              <a:xfrm>
                <a:off x="1991258" y="5388450"/>
                <a:ext cx="5131405" cy="6770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⊆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!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!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!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</m:e>
                      </m:nary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m:rPr>
                              <m:lit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\ {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}) 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7E61FC1-FE3E-6442-AE13-0A30DFF4FA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1258" y="5388450"/>
                <a:ext cx="5131405" cy="677045"/>
              </a:xfrm>
              <a:prstGeom prst="rect">
                <a:avLst/>
              </a:prstGeom>
              <a:blipFill>
                <a:blip r:embed="rId5"/>
                <a:stretch>
                  <a:fillRect l="-5679" t="-138182" b="-19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6A834888-C35A-3D49-BF16-98BE758A838F}"/>
              </a:ext>
            </a:extLst>
          </p:cNvPr>
          <p:cNvSpPr/>
          <p:nvPr/>
        </p:nvSpPr>
        <p:spPr>
          <a:xfrm>
            <a:off x="218396" y="4949230"/>
            <a:ext cx="864603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Young (1985) demonstrated that Shapley values are the only set of values that satisfy these properties.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6117FD1-24C8-5C42-8E28-586EEB852D49}"/>
              </a:ext>
            </a:extLst>
          </p:cNvPr>
          <p:cNvSpPr/>
          <p:nvPr/>
        </p:nvSpPr>
        <p:spPr>
          <a:xfrm>
            <a:off x="218396" y="6114476"/>
            <a:ext cx="902703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Apply sampling approximations to above equation and approximate the effect of removing a variable from the model by integrating over samples. </a:t>
            </a:r>
          </a:p>
        </p:txBody>
      </p:sp>
    </p:spTree>
    <p:extLst>
      <p:ext uri="{BB962C8B-B14F-4D97-AF65-F5344CB8AC3E}">
        <p14:creationId xmlns:p14="http://schemas.microsoft.com/office/powerpoint/2010/main" val="164500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E6FC5E-12D9-F748-9C42-B725434A4D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99DB91D-C6F2-A44C-B2FB-56915FC768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Shapley Values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7E61FC1-FE3E-6442-AE13-0A30DFF4FA5F}"/>
                  </a:ext>
                </a:extLst>
              </p:cNvPr>
              <p:cNvSpPr txBox="1"/>
              <p:nvPr/>
            </p:nvSpPr>
            <p:spPr>
              <a:xfrm>
                <a:off x="1719409" y="1465920"/>
                <a:ext cx="5131405" cy="6770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⊆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!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!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!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</m:e>
                      </m:nary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m:rPr>
                              <m:lit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\ {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}) 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7E61FC1-FE3E-6442-AE13-0A30DFF4FA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9409" y="1465920"/>
                <a:ext cx="5131405" cy="677045"/>
              </a:xfrm>
              <a:prstGeom prst="rect">
                <a:avLst/>
              </a:prstGeom>
              <a:blipFill>
                <a:blip r:embed="rId2"/>
                <a:stretch>
                  <a:fillRect l="-5679" t="-138182" b="-19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6A834888-C35A-3D49-BF16-98BE758A838F}"/>
              </a:ext>
            </a:extLst>
          </p:cNvPr>
          <p:cNvSpPr/>
          <p:nvPr/>
        </p:nvSpPr>
        <p:spPr>
          <a:xfrm>
            <a:off x="218396" y="1030339"/>
            <a:ext cx="864603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Young (1985) demonstrated that Shapley values are the only set of values that satisfy these properties.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6117FD1-24C8-5C42-8E28-586EEB852D49}"/>
              </a:ext>
            </a:extLst>
          </p:cNvPr>
          <p:cNvSpPr/>
          <p:nvPr/>
        </p:nvSpPr>
        <p:spPr>
          <a:xfrm>
            <a:off x="116966" y="2185098"/>
            <a:ext cx="902703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Apply sampling approximations to above equation and approximate the effect of removing a variable from the model by integrating over samples.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02A4EB-7BE1-E541-B9A2-4068B561B55E}"/>
                  </a:ext>
                </a:extLst>
              </p:cNvPr>
              <p:cNvSpPr/>
              <p:nvPr/>
            </p:nvSpPr>
            <p:spPr>
              <a:xfrm>
                <a:off x="116966" y="3058288"/>
                <a:ext cx="9027034" cy="13234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Friedman, Eric J. Paths and consistency in additive cost sharing. International Journal of Game Theory, 32(4): 501–518, 2004.</a:t>
                </a:r>
              </a:p>
              <a:p>
                <a:endParaRPr lang="en-US" sz="16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16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Given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𝛾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, …, 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:</m:t>
                    </m:r>
                    <m:d>
                      <m:dPr>
                        <m:begChr m:val="["/>
                        <m:endChr m:val="]"/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0,1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→</m:t>
                    </m:r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𝑅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16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be a smooth function specifying a path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16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𝑅</m:t>
                        </m:r>
                      </m:e>
                      <m:sup>
                        <m:r>
                          <a:rPr lang="en-US" sz="16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16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from baseline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</m:sSup>
                  </m:oMath>
                </a14:m>
                <a:r>
                  <a:rPr lang="en-US" sz="16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to input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16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that is,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𝛾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0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𝑥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𝑏</m:t>
                        </m:r>
                      </m:sup>
                    </m:sSup>
                    <m:r>
                      <a:rPr lang="en-US" sz="16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r>
                      <a:rPr lang="en-US" sz="16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𝛾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𝑥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. </m:t>
                    </m:r>
                  </m:oMath>
                </a14:m>
                <a:endParaRPr lang="en-US" sz="16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02A4EB-7BE1-E541-B9A2-4068B561B5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966" y="3058288"/>
                <a:ext cx="9027034" cy="1323439"/>
              </a:xfrm>
              <a:prstGeom prst="rect">
                <a:avLst/>
              </a:prstGeom>
              <a:blipFill>
                <a:blip r:embed="rId3"/>
                <a:stretch>
                  <a:fillRect l="-281" t="-952" b="-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67468A43-3A0D-9E46-8AB3-149FBDC45471}"/>
              </a:ext>
            </a:extLst>
          </p:cNvPr>
          <p:cNvSpPr/>
          <p:nvPr/>
        </p:nvSpPr>
        <p:spPr>
          <a:xfrm>
            <a:off x="116966" y="2717440"/>
            <a:ext cx="34113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</a:rPr>
              <a:t>Baseline and path based methods.</a:t>
            </a:r>
            <a:endParaRPr lang="en-US" u="sn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9013F7-4F8A-CD4C-B3DE-176D6A83FA1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57419" y="4411525"/>
            <a:ext cx="4226011" cy="51357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0D51DD1-AB83-6A43-BC49-FF41DE04BEC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3500" y="4352741"/>
            <a:ext cx="2304228" cy="60943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2B161D55-F57A-3647-9B23-6A12C5093C9C}"/>
              </a:ext>
            </a:extLst>
          </p:cNvPr>
          <p:cNvSpPr/>
          <p:nvPr/>
        </p:nvSpPr>
        <p:spPr>
          <a:xfrm>
            <a:off x="6549116" y="4808284"/>
            <a:ext cx="23153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IG. Sundararajan et. al.’17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A78BC49-3401-3549-8BE3-554762E56042}"/>
              </a:ext>
            </a:extLst>
          </p:cNvPr>
          <p:cNvSpPr/>
          <p:nvPr/>
        </p:nvSpPr>
        <p:spPr>
          <a:xfrm>
            <a:off x="116965" y="5096544"/>
            <a:ext cx="1537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</a:rPr>
              <a:t>Compositional</a:t>
            </a:r>
            <a:endParaRPr lang="en-US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F8EE8AA1-A96A-4F40-BFF1-A60C076D1EFA}"/>
                  </a:ext>
                </a:extLst>
              </p:cNvPr>
              <p:cNvSpPr/>
              <p:nvPr/>
            </p:nvSpPr>
            <p:spPr>
              <a:xfrm>
                <a:off x="2405734" y="5050650"/>
                <a:ext cx="2245230" cy="902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F8EE8AA1-A96A-4F40-BFF1-A60C076D1EF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5734" y="5050650"/>
                <a:ext cx="2245230" cy="902555"/>
              </a:xfrm>
              <a:prstGeom prst="rect">
                <a:avLst/>
              </a:prstGeom>
              <a:blipFill>
                <a:blip r:embed="rId6"/>
                <a:stretch>
                  <a:fillRect t="-90278" b="-1402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4AA4F4F-FBE8-B048-8900-F71635B16163}"/>
                  </a:ext>
                </a:extLst>
              </p:cNvPr>
              <p:cNvSpPr/>
              <p:nvPr/>
            </p:nvSpPr>
            <p:spPr>
              <a:xfrm>
                <a:off x="2485614" y="5953205"/>
                <a:ext cx="233243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=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 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 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E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i</m:t>
                            </m:r>
                          </m:sub>
                        </m:sSub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4AA4F4F-FBE8-B048-8900-F71635B161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5614" y="5953205"/>
                <a:ext cx="2332433" cy="369332"/>
              </a:xfrm>
              <a:prstGeom prst="rect">
                <a:avLst/>
              </a:prstGeom>
              <a:blipFill>
                <a:blip r:embed="rId7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3772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B2FA88-CDFF-B143-A282-51A7BC944C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F480AC3-C2FC-2040-ACC9-5EF81F567F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75854"/>
            <a:ext cx="8763000" cy="612648"/>
          </a:xfrm>
        </p:spPr>
        <p:txBody>
          <a:bodyPr>
            <a:normAutofit/>
          </a:bodyPr>
          <a:lstStyle/>
          <a:p>
            <a:r>
              <a:rPr lang="en-US" dirty="0"/>
              <a:t>Sample Attributions ( 9 classified as 9, noisy 9 classified as 3)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FBF611-983B-1A46-A992-61D5CCFF9E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1143642"/>
            <a:ext cx="3698414" cy="5331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E9151C-48DE-8148-94C2-8DF8DF19413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0746" y="1143642"/>
            <a:ext cx="3659472" cy="533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796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0A792-B156-6A4E-8783-FACC0DA736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7A72E0E-743D-8D42-8705-1D1D66B3BE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ABC: Attribution Based Confidence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37A530D-9904-014A-BFAD-D7E19DB3644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664" y="944344"/>
            <a:ext cx="8114774" cy="32258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D14AAC5-D9EC-B946-BC29-67EACC03F1DF}"/>
              </a:ext>
            </a:extLst>
          </p:cNvPr>
          <p:cNvSpPr txBox="1"/>
          <p:nvPr/>
        </p:nvSpPr>
        <p:spPr>
          <a:xfrm>
            <a:off x="138563" y="4696815"/>
            <a:ext cx="88668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model makes a prediction on an input robustly in the causal neighborhood, that is, there is redundancy of features on an input, then it is more confident.</a:t>
            </a:r>
          </a:p>
          <a:p>
            <a:pPr marL="342900" indent="-342900">
              <a:buAutoNum type="arabicPeriod" startAt="2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out-of-distribution or adversarial examples, the model’s prediction is not robust in causal space.</a:t>
            </a:r>
          </a:p>
        </p:txBody>
      </p:sp>
    </p:spTree>
    <p:extLst>
      <p:ext uri="{BB962C8B-B14F-4D97-AF65-F5344CB8AC3E}">
        <p14:creationId xmlns:p14="http://schemas.microsoft.com/office/powerpoint/2010/main" val="2936212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0A792-B156-6A4E-8783-FACC0DA736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7A72E0E-743D-8D42-8705-1D1D66B3BE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Attribution Based Confidence (ABC)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297716-9F9C-F243-9FD3-B64A162F644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122" y="1000553"/>
            <a:ext cx="8348878" cy="18257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904BE1-B922-F640-B593-4A282F57495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122" y="2963984"/>
            <a:ext cx="8538678" cy="327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74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0A792-B156-6A4E-8783-FACC0DA736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7A72E0E-743D-8D42-8705-1D1D66B3BE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Attribution with Adversarial Attacks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B4B831-3408-0541-BBE6-1B07196580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72913"/>
            <a:ext cx="9144000" cy="459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754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0A792-B156-6A4E-8783-FACC0DA736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7A72E0E-743D-8D42-8705-1D1D66B3BE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ABC: Attribution Based Confidence (MNIST)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B807AA-40BA-514C-8776-A84D8FCEBD4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19198" y="948988"/>
            <a:ext cx="5763491" cy="28088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A3DEEB-F8B4-4A4F-81B7-64C621A85A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976736"/>
            <a:ext cx="9144000" cy="211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099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0A792-B156-6A4E-8783-FACC0DA736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31CC523-8BC6-4921-807A-66BD262F34AB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7A72E0E-743D-8D42-8705-1D1D66B3BE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ABC: Attribution Based Confidence (ImageNet)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DAA614-4EA5-F642-8ECF-F9014A3B57A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2050" y="1339850"/>
            <a:ext cx="68199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6207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22225">
          <a:solidFill>
            <a:schemeClr val="tx1"/>
          </a:solidFill>
          <a:round/>
          <a:headEnd/>
          <a:tailEnd/>
        </a:ln>
        <a:extLst>
          <a:ext uri="{909E8E84-426E-40DD-AFC4-6F175D3DCCD1}">
            <a14:hiddenFill xmlns:a14="http://schemas.microsoft.com/office/drawing/2010/main">
              <a:noFill/>
            </a14:hiddenFill>
          </a:ext>
        </a:extLst>
      </a:spPr>
      <a:bodyPr/>
      <a:lstStyle/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3063</TotalTime>
  <Words>479</Words>
  <Application>Microsoft Macintosh PowerPoint</Application>
  <PresentationFormat>On-screen Show (4:3)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Cambria Math</vt:lpstr>
      <vt:lpstr>Tahoma</vt:lpstr>
      <vt:lpstr>Times New Roman</vt:lpstr>
      <vt:lpstr>blank</vt:lpstr>
      <vt:lpstr>PowerPoint Presentation</vt:lpstr>
      <vt:lpstr>Attributions</vt:lpstr>
      <vt:lpstr>Shapley Values</vt:lpstr>
      <vt:lpstr>Sample Attributions ( 9 classified as 9, noisy 9 classified as 3)</vt:lpstr>
      <vt:lpstr>ABC: Attribution Based Confidence</vt:lpstr>
      <vt:lpstr>Attribution Based Confidence (ABC)</vt:lpstr>
      <vt:lpstr>Attribution with Adversarial Attacks</vt:lpstr>
      <vt:lpstr>ABC: Attribution Based Confidence (MNIST)</vt:lpstr>
      <vt:lpstr>ABC: Attribution Based Confidence (ImageNet)</vt:lpstr>
      <vt:lpstr>ABC: Different Attribution Methods</vt:lpstr>
      <vt:lpstr>Conclusion</vt:lpstr>
    </vt:vector>
  </TitlesOfParts>
  <Company>Wyle Information Systems - DARPA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Insert Prime Performer’s Name</dc:title>
  <dc:creator>Parikh, Rinku (contr-i2o)</dc:creator>
  <cp:lastModifiedBy>Susmit Jha</cp:lastModifiedBy>
  <cp:revision>81</cp:revision>
  <cp:lastPrinted>2019-10-27T12:19:43Z</cp:lastPrinted>
  <dcterms:created xsi:type="dcterms:W3CDTF">2014-10-27T21:05:51Z</dcterms:created>
  <dcterms:modified xsi:type="dcterms:W3CDTF">2019-10-28T00:21:37Z</dcterms:modified>
</cp:coreProperties>
</file>

<file path=docProps/thumbnail.jpeg>
</file>